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1" r:id="rId4"/>
  </p:sldMasterIdLst>
  <p:notesMasterIdLst>
    <p:notesMasterId r:id="rId7"/>
  </p:notesMasterIdLst>
  <p:sldIdLst>
    <p:sldId id="386" r:id="rId5"/>
    <p:sldId id="259" r:id="rId6"/>
  </p:sldIdLst>
  <p:sldSz cx="12192000" cy="6858000"/>
  <p:notesSz cx="6808788" cy="99409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éter Tóth" initials="PT" lastIdx="3" clrIdx="0"/>
  <p:cmAuthor id="2" name="Nobilis Benedek" initials="NB" lastIdx="0" clrIdx="1"/>
  <p:cmAuthor id="4" name="Horváth Katalin" initials="HK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0000"/>
    <a:srgbClr val="F00000"/>
    <a:srgbClr val="EEFCFC"/>
    <a:srgbClr val="7A8EC0"/>
    <a:srgbClr val="BBC6DF"/>
    <a:srgbClr val="DAE0EE"/>
    <a:srgbClr val="E0E5F0"/>
    <a:srgbClr val="8597C5"/>
    <a:srgbClr val="ACB9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Közepesen sötét stílus 2 – 2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Közepesen sötét stílus 2 – 6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Közepesen sötét stíl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2833802-FEF1-4C79-8D5D-14CF1EAF98D9}" styleName="Világos stílus 2 – 2. jelölőszín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0" autoAdjust="0"/>
    <p:restoredTop sz="93792" autoAdjust="0"/>
  </p:normalViewPr>
  <p:slideViewPr>
    <p:cSldViewPr snapToGrid="0">
      <p:cViewPr varScale="1">
        <p:scale>
          <a:sx n="86" d="100"/>
          <a:sy n="86" d="100"/>
        </p:scale>
        <p:origin x="514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0595E7-AFA1-4829-B269-023BD2D42043}" type="datetimeFigureOut">
              <a:rPr lang="hu-HU" smtClean="0"/>
              <a:t>2020. 11. 15.</a:t>
            </a:fld>
            <a:endParaRPr lang="hu-HU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 dirty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0CB18A-25F7-4184-9BBD-89633B030C14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3517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1E1613-E355-41DF-A9EB-2842BAFEA5FE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543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2F01F-2846-BD47-94C5-51B57B34C5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4EFA5-E580-3641-96AD-97AD3515C6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018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2F01F-2846-BD47-94C5-51B57B34C5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4EFA5-E580-3641-96AD-97AD3515C6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740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2F01F-2846-BD47-94C5-51B57B34C5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4EFA5-E580-3641-96AD-97AD3515C6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220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2F01F-2846-BD47-94C5-51B57B34C5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4EFA5-E580-3641-96AD-97AD3515C6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613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2F01F-2846-BD47-94C5-51B57B34C5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4EFA5-E580-3641-96AD-97AD3515C6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799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2F01F-2846-BD47-94C5-51B57B34C5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4EFA5-E580-3641-96AD-97AD3515C6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071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2F01F-2846-BD47-94C5-51B57B34C5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4EFA5-E580-3641-96AD-97AD3515C6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326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2F01F-2846-BD47-94C5-51B57B34C5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4EFA5-E580-3641-96AD-97AD3515C6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699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2F01F-2846-BD47-94C5-51B57B34C5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4EFA5-E580-3641-96AD-97AD3515C6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793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2F01F-2846-BD47-94C5-51B57B34C5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4EFA5-E580-3641-96AD-97AD3515C6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272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2F01F-2846-BD47-94C5-51B57B34C5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4EFA5-E580-3641-96AD-97AD3515C6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813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CC32F01F-2846-BD47-94C5-51B57B34C5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11/15/2020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3C44EFA5-E580-3641-96AD-97AD3515C6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228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 descr="opus_ppt_bemutato eloadas_koztes oldal_mod.jpg">
            <a:extLst>
              <a:ext uri="{FF2B5EF4-FFF2-40B4-BE49-F238E27FC236}">
                <a16:creationId xmlns:a16="http://schemas.microsoft.com/office/drawing/2014/main" id="{43F0523A-C123-4625-9218-6DC216A9DCB3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1" y="-1"/>
            <a:ext cx="12202731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17292349-416E-4D55-8351-8D3DE72821EF}"/>
              </a:ext>
            </a:extLst>
          </p:cNvPr>
          <p:cNvSpPr txBox="1">
            <a:spLocks/>
          </p:cNvSpPr>
          <p:nvPr/>
        </p:nvSpPr>
        <p:spPr>
          <a:xfrm>
            <a:off x="3163236" y="2245079"/>
            <a:ext cx="7989685" cy="2367840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3733" b="1" i="1" dirty="0">
                <a:latin typeface="Calibri" charset="0"/>
                <a:ea typeface="Calibri" charset="0"/>
                <a:cs typeface="Calibri" charset="0"/>
              </a:rPr>
              <a:t>COVID-</a:t>
            </a:r>
            <a:r>
              <a:rPr lang="hu-HU" sz="3733" b="1" i="1" dirty="0" err="1">
                <a:latin typeface="Calibri" charset="0"/>
                <a:ea typeface="Calibri" charset="0"/>
                <a:cs typeface="Calibri" charset="0"/>
              </a:rPr>
              <a:t>ról</a:t>
            </a:r>
            <a:r>
              <a:rPr lang="hu-HU" sz="3733" b="1" i="1" dirty="0">
                <a:latin typeface="Calibri" charset="0"/>
                <a:ea typeface="Calibri" charset="0"/>
                <a:cs typeface="Calibri" charset="0"/>
              </a:rPr>
              <a:t> a HR-nek</a:t>
            </a:r>
            <a:endParaRPr lang="hu-HU" sz="3733" b="1" dirty="0">
              <a:latin typeface="Calibri" charset="0"/>
              <a:ea typeface="Calibri" charset="0"/>
              <a:cs typeface="Calibri" charset="0"/>
            </a:endParaRPr>
          </a:p>
          <a:p>
            <a:pPr algn="l"/>
            <a:endParaRPr lang="hu-HU" sz="3733" b="1" dirty="0">
              <a:latin typeface="Calibri" charset="0"/>
              <a:ea typeface="Calibri" charset="0"/>
              <a:cs typeface="Calibri" charset="0"/>
            </a:endParaRPr>
          </a:p>
          <a:p>
            <a:pPr algn="l"/>
            <a:r>
              <a:rPr lang="hu-HU" sz="3800" b="1" dirty="0">
                <a:latin typeface="Calibri" charset="0"/>
                <a:cs typeface="Calibri" charset="0"/>
              </a:rPr>
              <a:t>Be kell vezetni az otthoni munkavégzést</a:t>
            </a:r>
          </a:p>
        </p:txBody>
      </p:sp>
      <p:pic>
        <p:nvPicPr>
          <p:cNvPr id="5" name="Hang 4">
            <a:hlinkClick r:id="" action="ppaction://media"/>
            <a:extLst>
              <a:ext uri="{FF2B5EF4-FFF2-40B4-BE49-F238E27FC236}">
                <a16:creationId xmlns:a16="http://schemas.microsoft.com/office/drawing/2014/main" id="{CFF492F8-9188-4BF8-ACB2-94A11E83D2C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  <p:pic>
        <p:nvPicPr>
          <p:cNvPr id="2" name="Kép 1" descr="opus_bemutato eloadas_kezdooldal_opussimplex logo.png">
            <a:extLst>
              <a:ext uri="{FF2B5EF4-FFF2-40B4-BE49-F238E27FC236}">
                <a16:creationId xmlns:a16="http://schemas.microsoft.com/office/drawing/2014/main" id="{27C1B26A-F337-4808-BDB0-9E5FFC80FC33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74744" y="369753"/>
            <a:ext cx="2867445" cy="659063"/>
          </a:xfrm>
          <a:prstGeom prst="rect">
            <a:avLst/>
          </a:prstGeom>
        </p:spPr>
      </p:pic>
      <p:pic>
        <p:nvPicPr>
          <p:cNvPr id="3" name="Picture 1">
            <a:extLst>
              <a:ext uri="{FF2B5EF4-FFF2-40B4-BE49-F238E27FC236}">
                <a16:creationId xmlns:a16="http://schemas.microsoft.com/office/drawing/2014/main" id="{AEC4DA07-5D7E-4AC9-9AD7-E1CD78ED57ED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1565" y="380228"/>
            <a:ext cx="2067963" cy="5540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490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991"/>
    </mc:Choice>
    <mc:Fallback xmlns="">
      <p:transition spd="slow" advTm="539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 descr="opus_ppt_bemutato eloadas_koztes oldal_mo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"/>
            <a:ext cx="12191999" cy="6858000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3299902" y="1744456"/>
            <a:ext cx="6155397" cy="3683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  <a:buClr>
                <a:srgbClr val="638C1C"/>
              </a:buClr>
              <a:buSzPct val="120000"/>
            </a:pPr>
            <a:r>
              <a:rPr lang="hu-HU" sz="2000" dirty="0"/>
              <a:t>2.1. Home-</a:t>
            </a:r>
            <a:r>
              <a:rPr lang="hu-HU" sz="2000" dirty="0" err="1"/>
              <a:t>office</a:t>
            </a:r>
            <a:r>
              <a:rPr lang="hu-HU" sz="2000" dirty="0"/>
              <a:t> vagy távmunka, mi a különbség?</a:t>
            </a:r>
          </a:p>
          <a:p>
            <a:pPr>
              <a:spcAft>
                <a:spcPts val="800"/>
              </a:spcAft>
              <a:buClr>
                <a:srgbClr val="638C1C"/>
              </a:buClr>
              <a:buSzPct val="120000"/>
            </a:pPr>
            <a:r>
              <a:rPr lang="hu-HU" sz="2000" dirty="0"/>
              <a:t>2.2. Munkaidő: kötött, kötetlen rugalmas</a:t>
            </a:r>
          </a:p>
          <a:p>
            <a:pPr>
              <a:spcAft>
                <a:spcPts val="800"/>
              </a:spcAft>
              <a:buClr>
                <a:srgbClr val="638C1C"/>
              </a:buClr>
              <a:buSzPct val="120000"/>
            </a:pPr>
            <a:r>
              <a:rPr lang="hu-HU" sz="2000" dirty="0"/>
              <a:t>2.3. Eszközök biztosítása és költségek </a:t>
            </a:r>
          </a:p>
          <a:p>
            <a:pPr>
              <a:spcAft>
                <a:spcPts val="800"/>
              </a:spcAft>
              <a:buClr>
                <a:srgbClr val="638C1C"/>
              </a:buClr>
              <a:buSzPct val="120000"/>
            </a:pPr>
            <a:r>
              <a:rPr lang="hu-HU" sz="2000" dirty="0"/>
              <a:t>2.4. Munkavédelmi kérdések </a:t>
            </a:r>
          </a:p>
          <a:p>
            <a:pPr>
              <a:spcAft>
                <a:spcPts val="800"/>
              </a:spcAft>
              <a:buClr>
                <a:srgbClr val="638C1C"/>
              </a:buClr>
              <a:buSzPct val="120000"/>
            </a:pPr>
            <a:r>
              <a:rPr lang="hu-HU" sz="2000" dirty="0"/>
              <a:t>2.5. Az otthoni munkavégzés ellenőrzése</a:t>
            </a:r>
          </a:p>
          <a:p>
            <a:pPr>
              <a:spcAft>
                <a:spcPts val="800"/>
              </a:spcAft>
              <a:buClr>
                <a:srgbClr val="638C1C"/>
              </a:buClr>
              <a:buSzPct val="120000"/>
            </a:pPr>
            <a:r>
              <a:rPr lang="hu-HU" sz="2000" dirty="0"/>
              <a:t>2.6. A kapcsolat fenntartása a munkavállalóval</a:t>
            </a:r>
          </a:p>
          <a:p>
            <a:pPr>
              <a:spcAft>
                <a:spcPts val="800"/>
              </a:spcAft>
              <a:buClr>
                <a:srgbClr val="638C1C"/>
              </a:buClr>
              <a:buSzPct val="120000"/>
            </a:pPr>
            <a:r>
              <a:rPr lang="hu-HU" sz="2000" dirty="0"/>
              <a:t>3.1. Alkalmi benti munkavégzés</a:t>
            </a:r>
          </a:p>
          <a:p>
            <a:pPr>
              <a:spcAft>
                <a:spcPts val="800"/>
              </a:spcAft>
              <a:buClr>
                <a:srgbClr val="638C1C"/>
              </a:buClr>
              <a:buSzPct val="120000"/>
            </a:pPr>
            <a:r>
              <a:rPr lang="hu-HU" sz="2000" dirty="0"/>
              <a:t>3.2. Rotációs rendszerek</a:t>
            </a:r>
          </a:p>
          <a:p>
            <a:pPr>
              <a:spcAft>
                <a:spcPts val="800"/>
              </a:spcAft>
              <a:buClr>
                <a:srgbClr val="638C1C"/>
              </a:buClr>
              <a:buSzPct val="120000"/>
            </a:pPr>
            <a:r>
              <a:rPr lang="hu-HU" sz="2000" dirty="0"/>
              <a:t>3.3. Vissza az otthoni munkából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3299902" y="817971"/>
            <a:ext cx="58314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latin typeface="Constantia" panose="02030602050306030303" pitchFamily="18" charset="0"/>
              </a:rPr>
              <a:t>Miről lesz szó?</a:t>
            </a:r>
          </a:p>
        </p:txBody>
      </p:sp>
      <p:pic>
        <p:nvPicPr>
          <p:cNvPr id="2" name="Kép 1" descr="opus_bemutato eloadas_kezdooldal_opussimplex logo.png">
            <a:extLst>
              <a:ext uri="{FF2B5EF4-FFF2-40B4-BE49-F238E27FC236}">
                <a16:creationId xmlns:a16="http://schemas.microsoft.com/office/drawing/2014/main" id="{C3457157-221F-4DB2-B188-A4BB7F10AC6D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73038" y="353151"/>
            <a:ext cx="2271111" cy="522000"/>
          </a:xfrm>
          <a:prstGeom prst="rect">
            <a:avLst/>
          </a:prstGeom>
        </p:spPr>
      </p:pic>
      <p:pic>
        <p:nvPicPr>
          <p:cNvPr id="3" name="Hang 2">
            <a:hlinkClick r:id="" action="ppaction://media"/>
            <a:extLst>
              <a:ext uri="{FF2B5EF4-FFF2-40B4-BE49-F238E27FC236}">
                <a16:creationId xmlns:a16="http://schemas.microsoft.com/office/drawing/2014/main" id="{41F08BD7-C263-447E-A22B-74F3CFC5B95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625D36C-68B2-4390-B2C0-99DE1411B60A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1555" y="353151"/>
            <a:ext cx="1760220" cy="4648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773"/>
    </mc:Choice>
    <mc:Fallback xmlns="">
      <p:transition spd="slow" advTm="887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78192A4B9A4A154B917409B8E6D96ED1" ma:contentTypeVersion="0" ma:contentTypeDescription="Új dokumentum létrehozása." ma:contentTypeScope="" ma:versionID="c5f29d396068cc82c387029e5a31c21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272c3706e31d85aa278778a1025862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10CA6DD-C519-403A-994A-FD9B1F631DB4}">
  <ds:schemaRefs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391A014-5B49-41D6-A53A-19B6E6A662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82D65CC-F036-4274-B0EB-7543B3E26BD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Osztalék</Template>
  <TotalTime>6563</TotalTime>
  <Words>70</Words>
  <Application>Microsoft Office PowerPoint</Application>
  <PresentationFormat>Szélesvásznú</PresentationFormat>
  <Paragraphs>14</Paragraphs>
  <Slides>2</Slides>
  <Notes>1</Notes>
  <HiddenSlides>0</HiddenSlides>
  <MMClips>2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Constantia</vt:lpstr>
      <vt:lpstr>Office Theme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Péter Tóth</dc:creator>
  <cp:lastModifiedBy>Kézdi, Katalin</cp:lastModifiedBy>
  <cp:revision>310</cp:revision>
  <cp:lastPrinted>2018-10-03T17:32:43Z</cp:lastPrinted>
  <dcterms:created xsi:type="dcterms:W3CDTF">2018-04-21T07:15:21Z</dcterms:created>
  <dcterms:modified xsi:type="dcterms:W3CDTF">2020-11-15T16:51:24Z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0x01010078192A4B9A4A154B917409B8E6D96ED1</vt:lpwstr>
  </property>
</Properties>
</file>